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gpPXki6sEYlGlxKLN6rE9rez41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d-ID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d7c71a89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1d7c71a89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aab382e3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aab382e3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3aab382e3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aab382e3e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aab382e3e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3aab382e3e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aab382e3e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aab382e3e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3aab382e3e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aab382e3e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aab382e3e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3aab382e3e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d7c71a89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1d7c71a89f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e9c70257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e9c70257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1e9c702577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d7c71a89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1d7c71a89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d7c71a89f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d7c71a89f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1d7c71a89f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e9c70257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e9c70257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1e9c702577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e9c702577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e9c70257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1e9c702577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d7c71a89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1d7c71a89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0"/>
          <p:cNvSpPr txBox="1"/>
          <p:nvPr>
            <p:ph type="ctrTitle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4565242" y="1611477"/>
            <a:ext cx="290235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b="1" sz="1400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2" type="subTitle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4" name="Google Shape;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850" y="5246523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UIC circle mark" id="25" name="Google Shape;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850" y="5246523"/>
            <a:ext cx="876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7">
  <p:cSld name="Content 7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you must type your ADA compliant description here." id="95" name="Google Shape;95;p29"/>
          <p:cNvSpPr/>
          <p:nvPr>
            <p:ph idx="2" type="pic"/>
          </p:nvPr>
        </p:nvSpPr>
        <p:spPr>
          <a:xfrm>
            <a:off x="6096000" y="1437126"/>
            <a:ext cx="5524500" cy="405086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descr="if picture or chart you must type your ADA compliant description here." id="96" name="Google Shape;96;p29"/>
          <p:cNvSpPr txBox="1"/>
          <p:nvPr>
            <p:ph idx="1" type="body"/>
          </p:nvPr>
        </p:nvSpPr>
        <p:spPr>
          <a:xfrm>
            <a:off x="571500" y="1437126"/>
            <a:ext cx="5054600" cy="449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8">
  <p:cSld name="Content 8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you must type your ADA compliant description here." id="100" name="Google Shape;100;p30"/>
          <p:cNvSpPr/>
          <p:nvPr>
            <p:ph idx="2" type="pic"/>
          </p:nvPr>
        </p:nvSpPr>
        <p:spPr>
          <a:xfrm>
            <a:off x="7727950" y="427475"/>
            <a:ext cx="3892550" cy="256604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descr="if picture or chart ADA compliant description here." id="101" name="Google Shape;101;p30"/>
          <p:cNvSpPr/>
          <p:nvPr>
            <p:ph idx="3" type="pic"/>
          </p:nvPr>
        </p:nvSpPr>
        <p:spPr>
          <a:xfrm>
            <a:off x="7727950" y="3293224"/>
            <a:ext cx="3892550" cy="256604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2" name="Google Shape;102;p30"/>
          <p:cNvSpPr txBox="1"/>
          <p:nvPr>
            <p:ph type="title"/>
          </p:nvPr>
        </p:nvSpPr>
        <p:spPr>
          <a:xfrm>
            <a:off x="571499" y="427475"/>
            <a:ext cx="6642100" cy="81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if picture or chart you must type your ADA compliant description here." id="103" name="Google Shape;103;p30"/>
          <p:cNvSpPr txBox="1"/>
          <p:nvPr>
            <p:ph idx="1" type="body"/>
          </p:nvPr>
        </p:nvSpPr>
        <p:spPr>
          <a:xfrm>
            <a:off x="571500" y="1437126"/>
            <a:ext cx="6642100" cy="449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0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9">
  <p:cSld name="Content 9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you must type your ADA compliant description here." id="106" name="Google Shape;106;p31"/>
          <p:cNvSpPr/>
          <p:nvPr>
            <p:ph idx="2" type="pic"/>
          </p:nvPr>
        </p:nvSpPr>
        <p:spPr>
          <a:xfrm>
            <a:off x="571500" y="1196599"/>
            <a:ext cx="11049000" cy="31574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7" name="Google Shape;107;p31"/>
          <p:cNvSpPr txBox="1"/>
          <p:nvPr>
            <p:ph type="title"/>
          </p:nvPr>
        </p:nvSpPr>
        <p:spPr>
          <a:xfrm>
            <a:off x="571500" y="429610"/>
            <a:ext cx="5980129" cy="76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if picture or chart you must type your ADA compliant description here." id="108" name="Google Shape;108;p31"/>
          <p:cNvSpPr txBox="1"/>
          <p:nvPr>
            <p:ph idx="1" type="body"/>
          </p:nvPr>
        </p:nvSpPr>
        <p:spPr>
          <a:xfrm>
            <a:off x="571500" y="4654550"/>
            <a:ext cx="6196944" cy="160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Char char="•"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Char char="–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 txBox="1"/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3"/>
          <p:cNvPicPr preferRelativeResize="0"/>
          <p:nvPr/>
        </p:nvPicPr>
        <p:blipFill rotWithShape="1">
          <a:blip r:embed="rId2">
            <a:alphaModFix/>
          </a:blip>
          <a:srcRect b="7037" l="0" r="0" t="61110"/>
          <a:stretch/>
        </p:blipFill>
        <p:spPr>
          <a:xfrm>
            <a:off x="0" y="2331188"/>
            <a:ext cx="12192000" cy="21844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you must type your ADA compliant description here." id="115" name="Google Shape;115;p33"/>
          <p:cNvSpPr/>
          <p:nvPr/>
        </p:nvSpPr>
        <p:spPr>
          <a:xfrm>
            <a:off x="-1" y="2340565"/>
            <a:ext cx="12192000" cy="2184400"/>
          </a:xfrm>
          <a:prstGeom prst="rect">
            <a:avLst/>
          </a:prstGeom>
          <a:solidFill>
            <a:srgbClr val="001E6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3"/>
          <p:cNvSpPr txBox="1"/>
          <p:nvPr>
            <p:ph type="title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 showMasterSp="0">
  <p:cSld name="Divider 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4"/>
          <p:cNvPicPr preferRelativeResize="0"/>
          <p:nvPr/>
        </p:nvPicPr>
        <p:blipFill rotWithShape="1">
          <a:blip r:embed="rId2">
            <a:alphaModFix/>
          </a:blip>
          <a:srcRect b="1250" l="1" r="3" t="85786"/>
          <a:stretch/>
        </p:blipFill>
        <p:spPr>
          <a:xfrm>
            <a:off x="0" y="6007100"/>
            <a:ext cx="12192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4"/>
          <p:cNvSpPr/>
          <p:nvPr/>
        </p:nvSpPr>
        <p:spPr>
          <a:xfrm>
            <a:off x="196645" y="6409044"/>
            <a:ext cx="30480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 txBox="1"/>
          <p:nvPr>
            <p:ph type="title"/>
          </p:nvPr>
        </p:nvSpPr>
        <p:spPr>
          <a:xfrm>
            <a:off x="578069" y="2793176"/>
            <a:ext cx="11035861" cy="766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4"/>
          <p:cNvSpPr txBox="1"/>
          <p:nvPr/>
        </p:nvSpPr>
        <p:spPr>
          <a:xfrm>
            <a:off x="157317" y="6369355"/>
            <a:ext cx="6015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32751" y="2295148"/>
            <a:ext cx="2326497" cy="2267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ge white UIC circle mark" id="125" name="Google Shape;12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32751" y="2295148"/>
            <a:ext cx="2326497" cy="2267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/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if picture or chart you must type your ADA compliant description here." id="128" name="Google Shape;128;p36"/>
          <p:cNvSpPr txBox="1"/>
          <p:nvPr>
            <p:ph idx="1" type="body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6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7"/>
          <p:cNvSpPr txBox="1"/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if picture or chart you must type your ADA compliant description here." id="132" name="Google Shape;132;p37"/>
          <p:cNvSpPr txBox="1"/>
          <p:nvPr>
            <p:ph idx="1" type="body"/>
          </p:nvPr>
        </p:nvSpPr>
        <p:spPr>
          <a:xfrm>
            <a:off x="571500" y="1437126"/>
            <a:ext cx="5257800" cy="449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if picture or chart you must type your ADA compliant description here." id="133" name="Google Shape;133;p37"/>
          <p:cNvSpPr txBox="1"/>
          <p:nvPr>
            <p:ph idx="2" type="body"/>
          </p:nvPr>
        </p:nvSpPr>
        <p:spPr>
          <a:xfrm>
            <a:off x="6388100" y="1437126"/>
            <a:ext cx="5257800" cy="449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7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showMasterSp="0">
  <p:cSld name="Title 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you must type your ada compliant description here." id="27" name="Google Shape;27;p21"/>
          <p:cNvSpPr/>
          <p:nvPr>
            <p:ph idx="2" type="pic"/>
          </p:nvPr>
        </p:nvSpPr>
        <p:spPr>
          <a:xfrm>
            <a:off x="-803275" y="0"/>
            <a:ext cx="6248908" cy="68746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" name="Google Shape;28;p21"/>
          <p:cNvSpPr txBox="1"/>
          <p:nvPr>
            <p:ph type="ctrTitle"/>
          </p:nvPr>
        </p:nvSpPr>
        <p:spPr>
          <a:xfrm>
            <a:off x="6105008" y="2205037"/>
            <a:ext cx="4920343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 b="1" sz="3600">
                <a:solidFill>
                  <a:srgbClr val="001E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subTitle"/>
          </p:nvPr>
        </p:nvSpPr>
        <p:spPr>
          <a:xfrm>
            <a:off x="6105008" y="4099548"/>
            <a:ext cx="4920344" cy="607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0" name="Google Shape;3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0" y="5300680"/>
            <a:ext cx="3152330" cy="60757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"/>
          <p:cNvSpPr txBox="1"/>
          <p:nvPr>
            <p:ph idx="3" type="body"/>
          </p:nvPr>
        </p:nvSpPr>
        <p:spPr>
          <a:xfrm>
            <a:off x="6105008" y="1611477"/>
            <a:ext cx="290235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50032"/>
              </a:buClr>
              <a:buSzPts val="1400"/>
              <a:buFont typeface="Arial"/>
              <a:buNone/>
              <a:defRPr b="1" sz="1400" cap="none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b="1" sz="1400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olor UIC logo" id="32" name="Google Shape;3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0" y="5300680"/>
            <a:ext cx="3152330" cy="60757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1"/>
          <p:cNvSpPr txBox="1"/>
          <p:nvPr/>
        </p:nvSpPr>
        <p:spPr>
          <a:xfrm>
            <a:off x="2514600" y="-4445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showMasterSp="0">
  <p:cSld name="Title 3">
    <p:bg>
      <p:bgPr>
        <a:solidFill>
          <a:srgbClr val="D5003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/>
          <p:nvPr>
            <p:ph type="ctrTitle"/>
          </p:nvPr>
        </p:nvSpPr>
        <p:spPr>
          <a:xfrm>
            <a:off x="1732705" y="2205037"/>
            <a:ext cx="5876785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" type="subTitle"/>
          </p:nvPr>
        </p:nvSpPr>
        <p:spPr>
          <a:xfrm>
            <a:off x="1732705" y="4099548"/>
            <a:ext cx="5876784" cy="607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2"/>
          <p:cNvSpPr txBox="1"/>
          <p:nvPr>
            <p:ph idx="2" type="body"/>
          </p:nvPr>
        </p:nvSpPr>
        <p:spPr>
          <a:xfrm>
            <a:off x="1732705" y="4945868"/>
            <a:ext cx="290235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b="1" sz="1400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8" name="Google Shape;38;p22"/>
          <p:cNvPicPr preferRelativeResize="0"/>
          <p:nvPr/>
        </p:nvPicPr>
        <p:blipFill rotWithShape="1">
          <a:blip r:embed="rId2">
            <a:alphaModFix/>
          </a:blip>
          <a:srcRect b="71329" l="13533" r="76195" t="1686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7469" y="5865392"/>
            <a:ext cx="3091621" cy="59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2"/>
          <p:cNvPicPr preferRelativeResize="0"/>
          <p:nvPr/>
        </p:nvPicPr>
        <p:blipFill rotWithShape="1">
          <a:blip r:embed="rId2">
            <a:alphaModFix/>
          </a:blip>
          <a:srcRect b="71329" l="13533" r="76195" t="1686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IC logo" id="41" name="Google Shape;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7469" y="5865392"/>
            <a:ext cx="3091621" cy="59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if picture or chart you must type your ADA compliant description here." id="44" name="Google Shape;44;p23"/>
          <p:cNvSpPr txBox="1"/>
          <p:nvPr>
            <p:ph idx="1" type="body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24"/>
          <p:cNvCxnSpPr/>
          <p:nvPr/>
        </p:nvCxnSpPr>
        <p:spPr>
          <a:xfrm>
            <a:off x="6096000" y="1030014"/>
            <a:ext cx="0" cy="4750676"/>
          </a:xfrm>
          <a:prstGeom prst="straightConnector1">
            <a:avLst/>
          </a:prstGeom>
          <a:noFill/>
          <a:ln cap="flat" cmpd="sng" w="9525">
            <a:solidFill>
              <a:srgbClr val="D500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6926811" y="1439648"/>
            <a:ext cx="4350773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 b="1" sz="3600">
                <a:solidFill>
                  <a:srgbClr val="001E6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if picture or chart you must type your ADA compliant description here." id="49" name="Google Shape;49;p24"/>
          <p:cNvSpPr txBox="1"/>
          <p:nvPr>
            <p:ph idx="2" type="body"/>
          </p:nvPr>
        </p:nvSpPr>
        <p:spPr>
          <a:xfrm>
            <a:off x="6926262" y="2759720"/>
            <a:ext cx="4351333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 you must type your ADA compliant description here." id="50" name="Google Shape;50;p24"/>
          <p:cNvSpPr/>
          <p:nvPr>
            <p:ph idx="3" type="pic"/>
          </p:nvPr>
        </p:nvSpPr>
        <p:spPr>
          <a:xfrm>
            <a:off x="571500" y="996585"/>
            <a:ext cx="4838700" cy="486483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cxnSp>
        <p:nvCxnSpPr>
          <p:cNvPr id="51" name="Google Shape;51;p24"/>
          <p:cNvCxnSpPr/>
          <p:nvPr/>
        </p:nvCxnSpPr>
        <p:spPr>
          <a:xfrm>
            <a:off x="6096000" y="1030014"/>
            <a:ext cx="0" cy="4750676"/>
          </a:xfrm>
          <a:prstGeom prst="straightConnector1">
            <a:avLst/>
          </a:prstGeom>
          <a:noFill/>
          <a:ln cap="flat" cmpd="sng" w="9525">
            <a:solidFill>
              <a:srgbClr val="D500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0">
  <p:cSld name="Content 10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1E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5"/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25"/>
          <p:cNvPicPr preferRelativeResize="0"/>
          <p:nvPr/>
        </p:nvPicPr>
        <p:blipFill rotWithShape="1">
          <a:blip r:embed="rId2">
            <a:alphaModFix/>
          </a:blip>
          <a:srcRect b="0" l="17162" r="78736" t="77591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5"/>
          <p:cNvSpPr txBox="1"/>
          <p:nvPr>
            <p:ph idx="1" type="body"/>
          </p:nvPr>
        </p:nvSpPr>
        <p:spPr>
          <a:xfrm>
            <a:off x="589420" y="3622452"/>
            <a:ext cx="3239719" cy="2706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2" type="body"/>
          </p:nvPr>
        </p:nvSpPr>
        <p:spPr>
          <a:xfrm>
            <a:off x="571499" y="1222362"/>
            <a:ext cx="3257639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3" type="body"/>
          </p:nvPr>
        </p:nvSpPr>
        <p:spPr>
          <a:xfrm>
            <a:off x="571500" y="1866900"/>
            <a:ext cx="32258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b="1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b="1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" name="Google Shape;60;p25"/>
          <p:cNvPicPr preferRelativeResize="0"/>
          <p:nvPr/>
        </p:nvPicPr>
        <p:blipFill rotWithShape="1">
          <a:blip r:embed="rId2">
            <a:alphaModFix/>
          </a:blip>
          <a:srcRect b="0" l="17162" r="78736" t="77591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  <a:noFill/>
          <a:ln>
            <a:noFill/>
          </a:ln>
        </p:spPr>
      </p:pic>
      <p:sp>
        <p:nvSpPr>
          <p:cNvPr descr="if picture or chart you must type your ADA compliant description here." id="61" name="Google Shape;61;p25"/>
          <p:cNvSpPr txBox="1"/>
          <p:nvPr>
            <p:ph idx="4" type="body"/>
          </p:nvPr>
        </p:nvSpPr>
        <p:spPr>
          <a:xfrm>
            <a:off x="4805665" y="1222362"/>
            <a:ext cx="6796915" cy="4840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sz="16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Font typeface="Arial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Font typeface="Arial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5"/>
          <p:cNvSpPr txBox="1"/>
          <p:nvPr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4805665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4">
  <p:cSld name="Content 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6"/>
          <p:cNvPicPr preferRelativeResize="0"/>
          <p:nvPr/>
        </p:nvPicPr>
        <p:blipFill rotWithShape="1">
          <a:blip r:embed="rId2">
            <a:alphaModFix/>
          </a:blip>
          <a:srcRect b="1" l="0" r="80192" t="-2"/>
          <a:stretch/>
        </p:blipFill>
        <p:spPr>
          <a:xfrm>
            <a:off x="0" y="1"/>
            <a:ext cx="241495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6"/>
          <p:cNvSpPr/>
          <p:nvPr/>
        </p:nvSpPr>
        <p:spPr>
          <a:xfrm>
            <a:off x="196645" y="6439768"/>
            <a:ext cx="30480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6"/>
          <p:cNvSpPr txBox="1"/>
          <p:nvPr/>
        </p:nvSpPr>
        <p:spPr>
          <a:xfrm>
            <a:off x="157317" y="6409911"/>
            <a:ext cx="6015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id-ID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5637229" y="1439648"/>
            <a:ext cx="5948313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 b="1" sz="3600">
                <a:solidFill>
                  <a:srgbClr val="001E6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if picture or chart you must type your ADA compliant description here." id="69" name="Google Shape;69;p26"/>
          <p:cNvSpPr txBox="1"/>
          <p:nvPr>
            <p:ph idx="2" type="body"/>
          </p:nvPr>
        </p:nvSpPr>
        <p:spPr>
          <a:xfrm>
            <a:off x="5637230" y="2759720"/>
            <a:ext cx="5948312" cy="3169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you must type your ADA compliant description here." id="70" name="Google Shape;70;p26"/>
          <p:cNvSpPr/>
          <p:nvPr>
            <p:ph idx="3" type="pic"/>
          </p:nvPr>
        </p:nvSpPr>
        <p:spPr>
          <a:xfrm>
            <a:off x="839435" y="1439648"/>
            <a:ext cx="3859565" cy="39705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" name="Google Shape;71;p26"/>
          <p:cNvSpPr txBox="1"/>
          <p:nvPr>
            <p:ph idx="11" type="ftr"/>
          </p:nvPr>
        </p:nvSpPr>
        <p:spPr>
          <a:xfrm>
            <a:off x="563722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5">
  <p:cSld name="Content 5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/>
          <p:cNvPicPr preferRelativeResize="0"/>
          <p:nvPr/>
        </p:nvPicPr>
        <p:blipFill rotWithShape="1">
          <a:blip r:embed="rId2">
            <a:alphaModFix/>
          </a:blip>
          <a:srcRect b="0" l="0" r="80192" t="65897"/>
          <a:stretch/>
        </p:blipFill>
        <p:spPr>
          <a:xfrm>
            <a:off x="9097108" y="3791960"/>
            <a:ext cx="2414954" cy="2338753"/>
          </a:xfrm>
          <a:prstGeom prst="rect">
            <a:avLst/>
          </a:prstGeom>
          <a:noFill/>
          <a:ln>
            <a:noFill/>
          </a:ln>
        </p:spPr>
      </p:pic>
      <p:sp>
        <p:nvSpPr>
          <p:cNvPr descr=" you must type your ADA compliant description here." id="74" name="Google Shape;74;p27"/>
          <p:cNvSpPr/>
          <p:nvPr>
            <p:ph idx="2" type="pic"/>
          </p:nvPr>
        </p:nvSpPr>
        <p:spPr>
          <a:xfrm>
            <a:off x="6362702" y="1437125"/>
            <a:ext cx="4679887" cy="42186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5" name="Google Shape;75;p27"/>
          <p:cNvSpPr txBox="1"/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if picture or chart you must type your ADA compliant description here." id="76" name="Google Shape;76;p27"/>
          <p:cNvSpPr txBox="1"/>
          <p:nvPr>
            <p:ph idx="1" type="body"/>
          </p:nvPr>
        </p:nvSpPr>
        <p:spPr>
          <a:xfrm>
            <a:off x="571500" y="1437126"/>
            <a:ext cx="5524500" cy="449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6">
  <p:cSld name="Content 6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8"/>
          <p:cNvPicPr preferRelativeResize="0"/>
          <p:nvPr/>
        </p:nvPicPr>
        <p:blipFill rotWithShape="1">
          <a:blip r:embed="rId2">
            <a:alphaModFix/>
          </a:blip>
          <a:srcRect b="0" l="14776" r="80191" t="88158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8"/>
          <p:cNvPicPr preferRelativeResize="0"/>
          <p:nvPr/>
        </p:nvPicPr>
        <p:blipFill rotWithShape="1">
          <a:blip r:embed="rId2">
            <a:alphaModFix/>
          </a:blip>
          <a:srcRect b="0" l="14776" r="80191" t="88158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8"/>
          <p:cNvSpPr txBox="1"/>
          <p:nvPr>
            <p:ph type="title"/>
          </p:nvPr>
        </p:nvSpPr>
        <p:spPr>
          <a:xfrm>
            <a:off x="588579" y="430105"/>
            <a:ext cx="11035861" cy="76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" type="body"/>
          </p:nvPr>
        </p:nvSpPr>
        <p:spPr>
          <a:xfrm>
            <a:off x="4770106" y="4108974"/>
            <a:ext cx="260826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2" type="body"/>
          </p:nvPr>
        </p:nvSpPr>
        <p:spPr>
          <a:xfrm>
            <a:off x="1121932" y="4108974"/>
            <a:ext cx="260826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3" type="body"/>
          </p:nvPr>
        </p:nvSpPr>
        <p:spPr>
          <a:xfrm>
            <a:off x="8455986" y="4108974"/>
            <a:ext cx="260826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 you must type your ADA compliant description here." id="85" name="Google Shape;85;p28"/>
          <p:cNvSpPr/>
          <p:nvPr>
            <p:ph idx="4" type="pic"/>
          </p:nvPr>
        </p:nvSpPr>
        <p:spPr>
          <a:xfrm>
            <a:off x="1094112" y="1294401"/>
            <a:ext cx="2629795" cy="260872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descr="you must type your ADA compliant description here." id="86" name="Google Shape;86;p28"/>
          <p:cNvSpPr/>
          <p:nvPr>
            <p:ph idx="5" type="pic"/>
          </p:nvPr>
        </p:nvSpPr>
        <p:spPr>
          <a:xfrm>
            <a:off x="8468093" y="1294401"/>
            <a:ext cx="2629795" cy="260872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descr=" you must type your ADA compliant description here." id="87" name="Google Shape;87;p28"/>
          <p:cNvSpPr/>
          <p:nvPr>
            <p:ph idx="6" type="pic"/>
          </p:nvPr>
        </p:nvSpPr>
        <p:spPr>
          <a:xfrm>
            <a:off x="4760678" y="1294401"/>
            <a:ext cx="2629795" cy="260872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88" name="Google Shape;88;p28"/>
          <p:cNvPicPr preferRelativeResize="0"/>
          <p:nvPr/>
        </p:nvPicPr>
        <p:blipFill rotWithShape="1">
          <a:blip r:embed="rId2">
            <a:alphaModFix/>
          </a:blip>
          <a:srcRect b="0" l="14776" r="80191" t="88158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8"/>
          <p:cNvPicPr preferRelativeResize="0"/>
          <p:nvPr/>
        </p:nvPicPr>
        <p:blipFill rotWithShape="1">
          <a:blip r:embed="rId2">
            <a:alphaModFix/>
          </a:blip>
          <a:srcRect b="0" l="14776" r="80191" t="88158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  <a:noFill/>
          <a:ln>
            <a:noFill/>
          </a:ln>
        </p:spPr>
      </p:pic>
      <p:sp>
        <p:nvSpPr>
          <p:cNvPr descr="if picture or chart you must type your ADA compliant description here." id="90" name="Google Shape;90;p28"/>
          <p:cNvSpPr txBox="1"/>
          <p:nvPr>
            <p:ph idx="7" type="body"/>
          </p:nvPr>
        </p:nvSpPr>
        <p:spPr>
          <a:xfrm>
            <a:off x="1115644" y="4752970"/>
            <a:ext cx="2626658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Char char="•"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Char char="–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if picture or chart you must type your ADA compliant description here." id="91" name="Google Shape;91;p28"/>
          <p:cNvSpPr txBox="1"/>
          <p:nvPr>
            <p:ph idx="8" type="body"/>
          </p:nvPr>
        </p:nvSpPr>
        <p:spPr>
          <a:xfrm>
            <a:off x="4760544" y="4752970"/>
            <a:ext cx="2626658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Char char="•"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Char char="–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if picture or chart you must type your ADA compliant description here." id="92" name="Google Shape;92;p28"/>
          <p:cNvSpPr txBox="1"/>
          <p:nvPr>
            <p:ph idx="9" type="body"/>
          </p:nvPr>
        </p:nvSpPr>
        <p:spPr>
          <a:xfrm>
            <a:off x="8456244" y="4752970"/>
            <a:ext cx="2626658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Char char="•"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Char char="–"/>
              <a:defRPr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id-ID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462017" y="6126480"/>
            <a:ext cx="604558" cy="58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9"/>
          <p:cNvSpPr txBox="1"/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001E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9"/>
          <p:cNvSpPr txBox="1"/>
          <p:nvPr>
            <p:ph idx="1" type="body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1E62"/>
              </a:buClr>
              <a:buSzPts val="1600"/>
              <a:buFont typeface="NTR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AAAAA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AAAA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AAAAA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red UIC circle mark" id="14" name="Google Shape;14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462017" y="6126480"/>
            <a:ext cx="604558" cy="58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64">
          <p15:clr>
            <a:srgbClr val="F26B43"/>
          </p15:clr>
        </p15:guide>
        <p15:guide id="2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eb.archive.org/web/20090205030323/http://www.uni-leipzig.de/diffusion/journal/pdf/volume2/diff_fund_2(2005)1.pdf" TargetMode="External"/><Relationship Id="rId4" Type="http://schemas.openxmlformats.org/officeDocument/2006/relationships/hyperlink" Target="http://www.uni-leipzig.de/diffusion/journal/pdf/volume2/diff_fund_2(2005)1.pdf" TargetMode="External"/><Relationship Id="rId5" Type="http://schemas.openxmlformats.org/officeDocument/2006/relationships/hyperlink" Target="https://web.archive.org/web/20160324124828/http://humanphysiology.tuars.com/program/section3/3ch9/s3ch9_2.htm" TargetMode="External"/><Relationship Id="rId6" Type="http://schemas.openxmlformats.org/officeDocument/2006/relationships/hyperlink" Target="http://humanphysiology.tuars.com/program/section3/3ch9/s3ch9_2.ht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id-ID"/>
              <a:t>Fick’s Law of Diffusivity</a:t>
            </a:r>
            <a:endParaRPr/>
          </a:p>
        </p:txBody>
      </p:sp>
      <p:sp>
        <p:nvSpPr>
          <p:cNvPr id="141" name="Google Shape;141;p1"/>
          <p:cNvSpPr txBox="1"/>
          <p:nvPr>
            <p:ph idx="2" type="subTitle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id-ID"/>
              <a:t>Ramiro Roman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id-ID"/>
              <a:t>Jesse Anderson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d7c71a89f_0_23"/>
          <p:cNvSpPr txBox="1"/>
          <p:nvPr>
            <p:ph type="title"/>
          </p:nvPr>
        </p:nvSpPr>
        <p:spPr>
          <a:xfrm>
            <a:off x="571499" y="419100"/>
            <a:ext cx="11049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</a:pPr>
            <a:r>
              <a:rPr lang="id-ID"/>
              <a:t>Conclusions</a:t>
            </a:r>
            <a:endParaRPr/>
          </a:p>
        </p:txBody>
      </p:sp>
      <p:sp>
        <p:nvSpPr>
          <p:cNvPr descr="if picture or chart you must type your ADA compliant description here." id="210" name="Google Shape;210;g21d7c71a89f_0_23"/>
          <p:cNvSpPr txBox="1"/>
          <p:nvPr>
            <p:ph idx="1" type="body"/>
          </p:nvPr>
        </p:nvSpPr>
        <p:spPr>
          <a:xfrm>
            <a:off x="571500" y="1437125"/>
            <a:ext cx="11049000" cy="4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id-ID" sz="2700"/>
              <a:t>Creating the image using a large number of randomly moving particles is possible, yet recoursefully expensive</a:t>
            </a:r>
            <a:endParaRPr sz="27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id-ID" sz="2700"/>
              <a:t>Implementing discretization is a better way to generate our image</a:t>
            </a:r>
            <a:endParaRPr sz="2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id-ID" sz="2700"/>
              <a:t>Different libraries need to be explored in order to create a cleaner image</a:t>
            </a:r>
            <a:endParaRPr sz="27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type="title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id-ID"/>
              <a:t>Supplemental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3aab382e3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313"/>
            <a:ext cx="11887200" cy="635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aab382e3e_1_7"/>
          <p:cNvSpPr txBox="1"/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3aab382e3e_1_7"/>
          <p:cNvSpPr txBox="1"/>
          <p:nvPr>
            <p:ph idx="1" type="body"/>
          </p:nvPr>
        </p:nvSpPr>
        <p:spPr>
          <a:xfrm>
            <a:off x="571500" y="1437126"/>
            <a:ext cx="11049000" cy="449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g23aab382e3e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633"/>
            <a:ext cx="12191998" cy="6618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23aab382e3e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38" y="152400"/>
            <a:ext cx="1186212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aab382e3e_1_14"/>
          <p:cNvSpPr txBox="1"/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References</a:t>
            </a:r>
            <a:endParaRPr/>
          </a:p>
        </p:txBody>
      </p:sp>
      <p:sp>
        <p:nvSpPr>
          <p:cNvPr id="242" name="Google Shape;242;g23aab382e3e_1_14"/>
          <p:cNvSpPr txBox="1"/>
          <p:nvPr>
            <p:ph idx="1" type="body"/>
          </p:nvPr>
        </p:nvSpPr>
        <p:spPr>
          <a:xfrm>
            <a:off x="571500" y="1437126"/>
            <a:ext cx="11049000" cy="449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400"/>
              <a:t>[1] </a:t>
            </a:r>
            <a:r>
              <a:rPr lang="id-ID" sz="1400">
                <a:solidFill>
                  <a:srgbClr val="000000"/>
                </a:solidFill>
              </a:rPr>
              <a:t>Wikimedia Foundation. (2023, April 19). </a:t>
            </a:r>
            <a:r>
              <a:rPr i="1" lang="id-ID" sz="1400">
                <a:solidFill>
                  <a:srgbClr val="000000"/>
                </a:solidFill>
              </a:rPr>
              <a:t>Fick's laws of diffusion</a:t>
            </a:r>
            <a:r>
              <a:rPr lang="id-ID" sz="1400">
                <a:solidFill>
                  <a:srgbClr val="000000"/>
                </a:solidFill>
              </a:rPr>
              <a:t>. Wikipedia. Retrieved April 26, 2023, from https://en.wikipedia.org/wiki/Fick%27s_laws_of_diffusion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400"/>
              <a:t>[2] </a:t>
            </a: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Philibert J (2005). </a:t>
            </a:r>
            <a:r>
              <a:rPr lang="id-ID" sz="14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"One and a Half Centuries of Diffusion: Fick, Einstein, before and beyond"</a:t>
            </a: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 (PDF). </a:t>
            </a:r>
            <a:r>
              <a:rPr i="1" lang="id-ID" sz="1400">
                <a:solidFill>
                  <a:srgbClr val="202122"/>
                </a:solidFill>
                <a:highlight>
                  <a:srgbClr val="FFFFFF"/>
                </a:highlight>
              </a:rPr>
              <a:t>Diffusion Fundamentals</a:t>
            </a: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b="1" lang="id-ID" sz="1400">
                <a:solidFill>
                  <a:srgbClr val="202122"/>
                </a:solidFill>
                <a:highlight>
                  <a:srgbClr val="FFFFFF"/>
                </a:highlight>
              </a:rPr>
              <a:t>2</a:t>
            </a: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: 1.1–1.10. Archived from </a:t>
            </a:r>
            <a:r>
              <a:rPr lang="id-ID" sz="14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original</a:t>
            </a: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 (PDF) on 5 February </a:t>
            </a:r>
            <a:endParaRPr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[3] Williams FA (1985). "Appendix E". </a:t>
            </a:r>
            <a:r>
              <a:rPr i="1" lang="id-ID" sz="1400">
                <a:solidFill>
                  <a:srgbClr val="202122"/>
                </a:solidFill>
                <a:highlight>
                  <a:srgbClr val="FFFFFF"/>
                </a:highlight>
              </a:rPr>
              <a:t>Combustion Theory</a:t>
            </a: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. Benjamin/Cummings.</a:t>
            </a:r>
            <a:endParaRPr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[4] Nosek TM. </a:t>
            </a:r>
            <a:r>
              <a:rPr lang="id-ID" sz="14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"Section 3/3ch9/s3ch9_2"</a:t>
            </a: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i="1" lang="id-ID" sz="1400">
                <a:solidFill>
                  <a:srgbClr val="202122"/>
                </a:solidFill>
                <a:highlight>
                  <a:srgbClr val="FFFFFF"/>
                </a:highlight>
              </a:rPr>
              <a:t>Essentials of Human Physiology</a:t>
            </a: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. Archived from </a:t>
            </a:r>
            <a:r>
              <a:rPr lang="id-ID" sz="14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original</a:t>
            </a:r>
            <a:r>
              <a:rPr lang="id-ID" sz="1400">
                <a:solidFill>
                  <a:srgbClr val="202122"/>
                </a:solidFill>
                <a:highlight>
                  <a:srgbClr val="FFFFFF"/>
                </a:highlight>
              </a:rPr>
              <a:t> on 24 March 2016.</a:t>
            </a:r>
            <a:endParaRPr sz="14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/>
          <p:nvPr>
            <p:ph type="title"/>
          </p:nvPr>
        </p:nvSpPr>
        <p:spPr>
          <a:xfrm>
            <a:off x="571499" y="419100"/>
            <a:ext cx="11049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</a:pPr>
            <a:r>
              <a:rPr lang="id-ID"/>
              <a:t>Problem Statement and Motivation</a:t>
            </a:r>
            <a:endParaRPr/>
          </a:p>
        </p:txBody>
      </p:sp>
      <p:sp>
        <p:nvSpPr>
          <p:cNvPr descr="if picture or chart you must type your ADA compliant description here." id="147" name="Google Shape;147;p4"/>
          <p:cNvSpPr txBox="1"/>
          <p:nvPr>
            <p:ph idx="1" type="body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id-ID" sz="3000"/>
              <a:t>To quantitatively understand Fick’s Law of Diffusivity and its applications.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id-ID" sz="3000"/>
              <a:t>Explore various ways of modeling the law and the advantages and disadvantages of each.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id-ID" sz="3000"/>
              <a:t>Explore the evolution of diffusion over time and steady state values.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id-ID" sz="3000"/>
              <a:t>Compare diffusion and heat transfer calculation methods.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id-ID" sz="3000"/>
              <a:t>Testing implementations in MATLAB, Julia, Python, and VBA for Excel.</a:t>
            </a:r>
            <a:endParaRPr sz="3000"/>
          </a:p>
        </p:txBody>
      </p:sp>
      <p:sp>
        <p:nvSpPr>
          <p:cNvPr id="148" name="Google Shape;148;p4"/>
          <p:cNvSpPr txBox="1"/>
          <p:nvPr>
            <p:ph idx="11" type="ftr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Mathematical Computer Science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d7c71a89f_0_11"/>
          <p:cNvSpPr txBox="1"/>
          <p:nvPr>
            <p:ph type="title"/>
          </p:nvPr>
        </p:nvSpPr>
        <p:spPr>
          <a:xfrm>
            <a:off x="571499" y="419100"/>
            <a:ext cx="11049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</a:pPr>
            <a:r>
              <a:rPr lang="id-ID"/>
              <a:t>What is Fick’s Law of Diffusivity?</a:t>
            </a:r>
            <a:endParaRPr/>
          </a:p>
        </p:txBody>
      </p:sp>
      <p:sp>
        <p:nvSpPr>
          <p:cNvPr descr="if picture or chart you must type your ADA compliant description here." id="154" name="Google Shape;154;g21d7c71a89f_0_11"/>
          <p:cNvSpPr txBox="1"/>
          <p:nvPr>
            <p:ph idx="1" type="body"/>
          </p:nvPr>
        </p:nvSpPr>
        <p:spPr>
          <a:xfrm>
            <a:off x="571500" y="1437126"/>
            <a:ext cx="11049000" cy="4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id-ID" sz="3000"/>
              <a:t>Developed by physiologist Adolf Fick in 1855.</a:t>
            </a:r>
            <a:endParaRPr sz="3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d-ID" sz="3000"/>
              <a:t>Diffusion of a substance across a material is proportional to the concentration gradient of the substance in the material.</a:t>
            </a:r>
            <a:endParaRPr sz="3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d-ID" sz="3000"/>
              <a:t>Applications exist in Physics, Chemistry, and Biology.</a:t>
            </a:r>
            <a:endParaRPr sz="30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d-ID" sz="3000"/>
              <a:t>Chemical Engineering: Gas absorption, adsorption, and distillation, catalysis.</a:t>
            </a:r>
            <a:endParaRPr sz="30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d-ID" sz="3000"/>
              <a:t>Biophysics: Diffusion of molecules across cell membranes such as O</a:t>
            </a:r>
            <a:r>
              <a:rPr baseline="-25000" lang="id-ID" sz="3000"/>
              <a:t>2</a:t>
            </a:r>
            <a:r>
              <a:rPr lang="id-ID" sz="3000"/>
              <a:t>and CO</a:t>
            </a:r>
            <a:r>
              <a:rPr baseline="-25000" lang="id-ID" sz="3000"/>
              <a:t>2</a:t>
            </a:r>
            <a:r>
              <a:rPr lang="id-ID" sz="3000"/>
              <a:t> in the lungs</a:t>
            </a:r>
            <a:endParaRPr sz="3000"/>
          </a:p>
        </p:txBody>
      </p:sp>
      <p:sp>
        <p:nvSpPr>
          <p:cNvPr id="155" name="Google Shape;155;g21d7c71a89f_0_11"/>
          <p:cNvSpPr txBox="1"/>
          <p:nvPr>
            <p:ph idx="11" type="ftr"/>
          </p:nvPr>
        </p:nvSpPr>
        <p:spPr>
          <a:xfrm>
            <a:off x="571499" y="641941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Mathematical Computer Science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e9c702577_0_25"/>
          <p:cNvSpPr txBox="1"/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Applications: Diffusion of Chemical through Catalyst [2,3]</a:t>
            </a:r>
            <a:endParaRPr/>
          </a:p>
        </p:txBody>
      </p:sp>
      <p:pic>
        <p:nvPicPr>
          <p:cNvPr id="162" name="Google Shape;162;g21e9c70257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548900"/>
            <a:ext cx="5320900" cy="37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1e9c702577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275" y="1626750"/>
            <a:ext cx="566737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d7c71a89f_0_5"/>
          <p:cNvSpPr txBox="1"/>
          <p:nvPr>
            <p:ph type="title"/>
          </p:nvPr>
        </p:nvSpPr>
        <p:spPr>
          <a:xfrm>
            <a:off x="571499" y="419100"/>
            <a:ext cx="11049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</a:pPr>
            <a:r>
              <a:rPr lang="id-ID"/>
              <a:t>Fick’s Law of Diffusivity Mathematically</a:t>
            </a:r>
            <a:endParaRPr/>
          </a:p>
        </p:txBody>
      </p:sp>
      <p:sp>
        <p:nvSpPr>
          <p:cNvPr descr="if picture or chart you must type your ADA compliant description here." id="169" name="Google Shape;169;g21d7c71a89f_0_5"/>
          <p:cNvSpPr txBox="1"/>
          <p:nvPr>
            <p:ph idx="1" type="body"/>
          </p:nvPr>
        </p:nvSpPr>
        <p:spPr>
          <a:xfrm>
            <a:off x="571500" y="1437125"/>
            <a:ext cx="11049000" cy="4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id-ID" sz="2700"/>
              <a:t>J = -D (ΔC/Δx) [1]</a:t>
            </a:r>
            <a:endParaRPr sz="27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id-ID" sz="2700"/>
              <a:t>J = flux or rate of diffusion of the substance(mass or moles per unit area per unit time)</a:t>
            </a:r>
            <a:endParaRPr sz="27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id-ID" sz="2700"/>
              <a:t>D = Diffusion coefficient or diffusivity of substance(units of length squared per unit time)</a:t>
            </a:r>
            <a:endParaRPr sz="27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id-ID" sz="2700"/>
              <a:t>ΔC = Concentration gradient of the substance(units of mass or moles per unit volume)</a:t>
            </a:r>
            <a:endParaRPr sz="27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id-ID" sz="2700"/>
              <a:t>Δx = distance over which the concentration gradient exists(units of length)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id-ID" sz="2700"/>
              <a:t>The negative sign indicates that diffusion occurs from regions of higher concentration to regions of lower concentration.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id-ID" sz="2700"/>
              <a:t>Assumptions of the law: Substance is in a uniform, isotropic, stationary medium and that no external forces are acting on it.</a:t>
            </a:r>
            <a:endParaRPr sz="2700"/>
          </a:p>
        </p:txBody>
      </p:sp>
      <p:sp>
        <p:nvSpPr>
          <p:cNvPr id="170" name="Google Shape;170;g21d7c71a89f_0_5"/>
          <p:cNvSpPr txBox="1"/>
          <p:nvPr>
            <p:ph idx="11" type="ftr"/>
          </p:nvPr>
        </p:nvSpPr>
        <p:spPr>
          <a:xfrm>
            <a:off x="571499" y="641941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Mathematical Computer Science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d7c71a89f_0_29"/>
          <p:cNvSpPr txBox="1"/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Derivation of the heat equation</a:t>
            </a:r>
            <a:endParaRPr/>
          </a:p>
        </p:txBody>
      </p:sp>
      <p:sp>
        <p:nvSpPr>
          <p:cNvPr id="177" name="Google Shape;177;g21d7c71a89f_0_29"/>
          <p:cNvSpPr txBox="1"/>
          <p:nvPr>
            <p:ph idx="1" type="body"/>
          </p:nvPr>
        </p:nvSpPr>
        <p:spPr>
          <a:xfrm>
            <a:off x="571500" y="1437126"/>
            <a:ext cx="11049000" cy="449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1D[x axis]: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d-ID"/>
              <a:t>J(x,t) = -D * dC/dx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id-ID"/>
              <a:t>C(x,t) = concentration of substance at position x and time t.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id-ID"/>
              <a:t>J(x,t) = flux of substance at position x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d-ID"/>
              <a:t>dC/dt = -dJ/dx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id-ID"/>
              <a:t>Conservation of mass: rate of change of concentration is equal to net flux into or out of small volume x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d-ID"/>
              <a:t>Substitute Fick’s law into conservation of mass equation: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d-ID"/>
              <a:t>dC/dt = D * d^2C/dx^2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id-ID"/>
              <a:t>This is the one dimensional equation. To get the 2 dimensional equation we can generalize it by replacing the second derivative with the Laplacian operator.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2D[x,y axis]: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d-ID"/>
              <a:t>dC/dt = D * ∇^2C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id-ID"/>
              <a:t>∇^2C is the Laplacian of the concentration field C</a:t>
            </a:r>
            <a:endParaRPr/>
          </a:p>
        </p:txBody>
      </p:sp>
      <p:sp>
        <p:nvSpPr>
          <p:cNvPr id="178" name="Google Shape;178;g21d7c71a89f_0_29"/>
          <p:cNvSpPr txBox="1"/>
          <p:nvPr/>
        </p:nvSpPr>
        <p:spPr>
          <a:xfrm>
            <a:off x="571500" y="6412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</a:rPr>
              <a:t>Mathematical Computer Science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9c702577_0_3"/>
          <p:cNvSpPr txBox="1"/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Discretization Step [4]</a:t>
            </a:r>
            <a:endParaRPr/>
          </a:p>
        </p:txBody>
      </p:sp>
      <p:pic>
        <p:nvPicPr>
          <p:cNvPr id="185" name="Google Shape;185;g21e9c70257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413" y="1588974"/>
            <a:ext cx="2491634" cy="10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1e9c702577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275" y="4110024"/>
            <a:ext cx="10171450" cy="11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1e9c702577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4650" y="2747960"/>
            <a:ext cx="436515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e9c702577_0_12"/>
          <p:cNvSpPr txBox="1"/>
          <p:nvPr>
            <p:ph type="title"/>
          </p:nvPr>
        </p:nvSpPr>
        <p:spPr>
          <a:xfrm>
            <a:off x="571499" y="427475"/>
            <a:ext cx="11049000" cy="8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Discretization Step </a:t>
            </a:r>
            <a:r>
              <a:rPr i="1" lang="id-ID"/>
              <a:t>(Cont.)</a:t>
            </a:r>
            <a:endParaRPr i="1"/>
          </a:p>
        </p:txBody>
      </p:sp>
      <p:sp>
        <p:nvSpPr>
          <p:cNvPr id="194" name="Google Shape;194;g21e9c702577_0_12"/>
          <p:cNvSpPr txBox="1"/>
          <p:nvPr>
            <p:ph idx="1" type="body"/>
          </p:nvPr>
        </p:nvSpPr>
        <p:spPr>
          <a:xfrm>
            <a:off x="571500" y="1437126"/>
            <a:ext cx="11049000" cy="449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g21e9c70257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100" y="2830875"/>
            <a:ext cx="4767800" cy="30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1e9c702577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900" y="1752149"/>
            <a:ext cx="7294875" cy="10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d7c71a89f_0_17"/>
          <p:cNvSpPr txBox="1"/>
          <p:nvPr>
            <p:ph type="title"/>
          </p:nvPr>
        </p:nvSpPr>
        <p:spPr>
          <a:xfrm>
            <a:off x="571499" y="419100"/>
            <a:ext cx="11049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3600"/>
              <a:buFont typeface="Arial"/>
              <a:buNone/>
            </a:pPr>
            <a:r>
              <a:rPr lang="id-ID"/>
              <a:t>Plots</a:t>
            </a:r>
            <a:endParaRPr/>
          </a:p>
        </p:txBody>
      </p:sp>
      <p:sp>
        <p:nvSpPr>
          <p:cNvPr descr="if picture or chart you must type your ADA compliant description here." id="202" name="Google Shape;202;g21d7c71a89f_0_17"/>
          <p:cNvSpPr txBox="1"/>
          <p:nvPr>
            <p:ph idx="1" type="body"/>
          </p:nvPr>
        </p:nvSpPr>
        <p:spPr>
          <a:xfrm>
            <a:off x="571500" y="1437125"/>
            <a:ext cx="11049000" cy="4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d-ID" sz="2700"/>
              <a:t>“Reproduce the illustration on the wikipedia page on Fick’s laws of diffusion.” [1]</a:t>
            </a:r>
            <a:endParaRPr sz="2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203" name="Google Shape;203;g21d7c71a89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2760725"/>
            <a:ext cx="41148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1d7c71a89f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67" y="2189225"/>
            <a:ext cx="5640234" cy="42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2020-05-04T17:53:51Z</dcterms:created>
  <dc:creator>Jamie Campbell</dc:creator>
</cp:coreProperties>
</file>